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7" r:id="rId5"/>
    <p:sldId id="261" r:id="rId6"/>
    <p:sldId id="266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E634AA-1A76-3D37-ED6C-DE855B154374}" v="76" dt="2020-08-12T16:24:00.303"/>
    <p1510:client id="{6767115E-7BB7-49EE-B3A3-2ECFD379E2FB}" v="2" dt="2020-08-25T19:31:03.774"/>
    <p1510:client id="{B7E601AF-62E7-DE37-0112-5F26AD17994B}" v="48" dt="2020-08-12T19:41:21.635"/>
    <p1510:client id="{E4FD77C7-21D9-44FD-B85F-17668C7CF18A}" v="1497" dt="2020-08-12T19:27:40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2928" y="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360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A7FF0-8B95-4C73-ABE5-1F5923853EFD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DACB7-3A27-4432-B8D6-75214B6BE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1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DACB7-3A27-4432-B8D6-75214B6BE9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1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6857999" cy="1105786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8167"/>
            <a:ext cx="4061637" cy="7325833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18837" y="1818167"/>
            <a:ext cx="0" cy="7325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5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6857999" cy="1105786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64012"/>
            <a:ext cx="4061637" cy="5579988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18837" y="3564012"/>
            <a:ext cx="0" cy="55799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466882" y="1818167"/>
            <a:ext cx="6848318" cy="149066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393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8651"/>
            <a:ext cx="4061637" cy="6645349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18837" y="2498651"/>
            <a:ext cx="0" cy="66453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466882" y="457200"/>
            <a:ext cx="6848318" cy="1733107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17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4061637" cy="8686800"/>
          </a:xfrm>
        </p:spPr>
        <p:txBody>
          <a:bodyPr>
            <a:noAutofit/>
          </a:bodyPr>
          <a:lstStyle>
            <a:lvl1pPr>
              <a:spcBef>
                <a:spcPts val="15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18837" y="457200"/>
            <a:ext cx="0" cy="8686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5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6857999" cy="868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9840" y="9322647"/>
            <a:ext cx="42751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882" y="9322646"/>
            <a:ext cx="836479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445A-E99D-4538-B82C-9F75BF32195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9258105"/>
            <a:ext cx="1600200" cy="69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37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62" r:id="rId3"/>
    <p:sldLayoutId id="2147483660" r:id="rId4"/>
    <p:sldLayoutId id="2147483655" r:id="rId5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58293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44463" algn="l" defTabSz="58293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44538" indent="-144463" algn="l" defTabSz="58293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Courier New" panose="02070309020205020404" pitchFamily="49" charset="0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966788" indent="-144463" algn="l" defTabSz="58293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7763" indent="-144463" algn="l" defTabSz="582930" rtl="0" eaLnBrk="1" latinLnBrk="0" hangingPunct="1">
        <a:lnSpc>
          <a:spcPct val="90000"/>
        </a:lnSpc>
        <a:spcBef>
          <a:spcPts val="319"/>
        </a:spcBef>
        <a:buFont typeface="Wingdings" panose="05000000000000000000" pitchFamily="2" charset="2"/>
        <a:buChar char="ü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pos="4608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  <p15:guide id="4" orient="horz" pos="57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-rad.com/en-us/product/photosynthesis-cellular-respiration-kit-for-general-biology?ID=OSZWLNE8Z" TargetMode="External"/><Relationship Id="rId2" Type="http://schemas.openxmlformats.org/officeDocument/2006/relationships/hyperlink" Target="https://www.bio-rad.com/classroomresourc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io-rad.com/webroot/web/pdf/lse/literature/Solutions_for_Socially_Distanced_Classrooms.pdf" TargetMode="External"/><Relationship Id="rId4" Type="http://schemas.openxmlformats.org/officeDocument/2006/relationships/hyperlink" Target="https://www.bio-rad.com/en-us/sku/1660475edu-conical-centrifuge-tubes?ID=1660475ED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s://www.bio-rad.com/webroot/web/pdf/lse/literature/10000086257.pdf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s://thenounproject.com/term/marker/10723?i=1072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bio-rad.com/webroot/web/pdf/lse/literature/10000086257.pdf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hyperlink" Target="https://thenounproject.com/term/marker/10723?i=107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Photosynthesis and Cellular Respiration Kit for General Biology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Modifications for Socially-Distanced Classrooms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2"/>
          </p:nvPr>
        </p:nvSpPr>
        <p:spPr>
          <a:xfrm>
            <a:off x="466881" y="1818166"/>
            <a:ext cx="7070388" cy="7508713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Use premade </a:t>
            </a:r>
            <a:r>
              <a:rPr lang="en-US" sz="1200" dirty="0"/>
              <a:t>algae beads to help dispel the common misconception that plants only photosynthesize and only animals perform cellular respiration — these unicellular algae do both! Students investigate both processes together and design their own experiments to determine the conditions under which each process is dominant</a:t>
            </a:r>
            <a:r>
              <a:rPr lang="en-US" sz="1200" dirty="0" smtClean="0"/>
              <a:t>.</a:t>
            </a:r>
          </a:p>
          <a:p>
            <a:pPr marL="0" indent="0">
              <a:buNone/>
            </a:pPr>
            <a:r>
              <a:rPr lang="en-US" sz="1200" dirty="0"/>
              <a:t>Each kit </a:t>
            </a:r>
            <a:r>
              <a:rPr lang="en-US" sz="1200" dirty="0" smtClean="0"/>
              <a:t>is designed for 24 workstations of 4 students. </a:t>
            </a:r>
            <a:r>
              <a:rPr lang="en-US" sz="1200" dirty="0"/>
              <a:t>Each </a:t>
            </a:r>
            <a:r>
              <a:rPr lang="en-US" sz="1200" dirty="0" smtClean="0"/>
              <a:t>uses </a:t>
            </a:r>
            <a:r>
              <a:rPr lang="en-US" sz="1200" dirty="0"/>
              <a:t>2 sets of </a:t>
            </a:r>
            <a:r>
              <a:rPr lang="en-US" sz="1200" dirty="0" smtClean="0"/>
              <a:t>3 </a:t>
            </a:r>
            <a:r>
              <a:rPr lang="en-US" sz="1200" dirty="0"/>
              <a:t>algae beads in </a:t>
            </a:r>
            <a:r>
              <a:rPr lang="en-US" sz="1200" dirty="0" smtClean="0"/>
              <a:t>tubes </a:t>
            </a:r>
            <a:r>
              <a:rPr lang="en-US" sz="1200" dirty="0"/>
              <a:t>with CO</a:t>
            </a:r>
            <a:r>
              <a:rPr lang="en-US" sz="1200" baseline="-25000" dirty="0"/>
              <a:t>2</a:t>
            </a:r>
            <a:r>
              <a:rPr lang="en-US" sz="1200" dirty="0"/>
              <a:t> indicator solution to observe both processes in </a:t>
            </a:r>
            <a:r>
              <a:rPr lang="en-US" sz="1200" dirty="0" smtClean="0"/>
              <a:t>parallel.</a:t>
            </a:r>
            <a:r>
              <a:rPr lang="en-US" sz="1200" dirty="0"/>
              <a:t>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The c</a:t>
            </a:r>
            <a:r>
              <a:rPr lang="en-US" sz="1200" dirty="0" smtClean="0"/>
              <a:t>urriculum </a:t>
            </a:r>
            <a:r>
              <a:rPr lang="en-US" sz="1200" dirty="0"/>
              <a:t>includes:</a:t>
            </a:r>
          </a:p>
          <a:p>
            <a:r>
              <a:rPr lang="en-US" sz="1200" dirty="0" smtClean="0"/>
              <a:t>Students </a:t>
            </a:r>
            <a:r>
              <a:rPr lang="en-US" sz="1200" dirty="0"/>
              <a:t>use CO</a:t>
            </a:r>
            <a:r>
              <a:rPr lang="en-US" sz="1200" baseline="-25000" dirty="0"/>
              <a:t>2</a:t>
            </a:r>
            <a:r>
              <a:rPr lang="en-US" sz="1200" dirty="0"/>
              <a:t> indicator solution to observe a phenomenon and make predictions.</a:t>
            </a:r>
          </a:p>
          <a:p>
            <a:r>
              <a:rPr lang="en-US" sz="1200" dirty="0" smtClean="0"/>
              <a:t>Students </a:t>
            </a:r>
            <a:r>
              <a:rPr lang="en-US" sz="1200" dirty="0"/>
              <a:t>extract algae from beads and investigate under a microscope.</a:t>
            </a:r>
          </a:p>
          <a:p>
            <a:r>
              <a:rPr lang="en-US" sz="1200" dirty="0" smtClean="0"/>
              <a:t>Students </a:t>
            </a:r>
            <a:r>
              <a:rPr lang="en-US" sz="1200" dirty="0"/>
              <a:t>use algae beads to explore their predictions. </a:t>
            </a:r>
            <a:endParaRPr lang="en-US" sz="1200" dirty="0" smtClean="0"/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b="1" dirty="0" smtClean="0"/>
              <a:t>Modifications </a:t>
            </a:r>
            <a:r>
              <a:rPr lang="en-US" sz="1200" b="1" dirty="0" smtClean="0"/>
              <a:t>for At-Home Use</a:t>
            </a:r>
            <a:endParaRPr lang="en-US" sz="1200" b="1" dirty="0"/>
          </a:p>
          <a:p>
            <a:r>
              <a:rPr lang="en-US" sz="1200" dirty="0"/>
              <a:t>Use </a:t>
            </a:r>
            <a:r>
              <a:rPr lang="en-US" sz="1200" dirty="0" smtClean="0"/>
              <a:t>the online </a:t>
            </a:r>
            <a:r>
              <a:rPr lang="en-US" sz="1200" dirty="0"/>
              <a:t>resources available at </a:t>
            </a:r>
            <a:r>
              <a:rPr lang="en-US" sz="1200" dirty="0" smtClean="0">
                <a:hlinkClick r:id="rId2"/>
              </a:rPr>
              <a:t>bio-rad.com/</a:t>
            </a:r>
            <a:r>
              <a:rPr lang="en-US" sz="1200" dirty="0" err="1" smtClean="0">
                <a:hlinkClick r:id="rId2"/>
              </a:rPr>
              <a:t>classroomresources</a:t>
            </a:r>
            <a:r>
              <a:rPr lang="en-US" sz="1200" dirty="0"/>
              <a:t>.</a:t>
            </a:r>
          </a:p>
          <a:p>
            <a:r>
              <a:rPr lang="en-US" sz="1200" dirty="0"/>
              <a:t>Provide CO</a:t>
            </a:r>
            <a:r>
              <a:rPr lang="en-US" sz="1200" baseline="-25000" dirty="0"/>
              <a:t>2</a:t>
            </a:r>
            <a:r>
              <a:rPr lang="en-US" sz="1200" dirty="0" smtClean="0"/>
              <a:t> </a:t>
            </a:r>
            <a:r>
              <a:rPr lang="en-US" sz="1200" dirty="0"/>
              <a:t>indicator solution (10 ml in a 15 ml tube - not included) and a straw.</a:t>
            </a:r>
          </a:p>
          <a:p>
            <a:r>
              <a:rPr lang="en-US" sz="1200" dirty="0" smtClean="0"/>
              <a:t>Do </a:t>
            </a:r>
            <a:r>
              <a:rPr lang="en-US" sz="1200" dirty="0"/>
              <a:t>not perform </a:t>
            </a:r>
            <a:r>
              <a:rPr lang="en-US" sz="1200" dirty="0" smtClean="0"/>
              <a:t>debeading/microscopy </a:t>
            </a:r>
            <a:r>
              <a:rPr lang="en-US" sz="1200" dirty="0"/>
              <a:t>activity.</a:t>
            </a:r>
          </a:p>
          <a:p>
            <a:r>
              <a:rPr lang="en-US" sz="1200" dirty="0" smtClean="0"/>
              <a:t>Provide </a:t>
            </a:r>
            <a:r>
              <a:rPr lang="en-US" sz="1200" dirty="0"/>
              <a:t>additional CO</a:t>
            </a:r>
            <a:r>
              <a:rPr lang="en-US" sz="1200" baseline="-25000" dirty="0"/>
              <a:t>2</a:t>
            </a:r>
            <a:r>
              <a:rPr lang="en-US" sz="1200" dirty="0"/>
              <a:t> indicator and distilled water (optional, requires additional plastics).</a:t>
            </a:r>
          </a:p>
          <a:p>
            <a:pPr marL="627063" indent="0">
              <a:buNone/>
            </a:pPr>
            <a:r>
              <a:rPr lang="en-US" sz="1200" dirty="0"/>
              <a:t>- CO</a:t>
            </a:r>
            <a:r>
              <a:rPr lang="en-US" sz="1200" baseline="-25000" dirty="0"/>
              <a:t>2</a:t>
            </a:r>
            <a:r>
              <a:rPr lang="en-US" sz="1200" dirty="0"/>
              <a:t> indicator solution (10 ml in a 15 ml tube, not included).</a:t>
            </a:r>
          </a:p>
          <a:p>
            <a:pPr marL="627063" indent="0">
              <a:buNone/>
            </a:pPr>
            <a:r>
              <a:rPr lang="en-US" sz="1200" dirty="0"/>
              <a:t>- Distilled water (10 ml in a 15 ml tube, not included) to rinse pipets</a:t>
            </a:r>
            <a:r>
              <a:rPr lang="en-US" sz="1200" dirty="0" smtClean="0"/>
              <a:t>.</a:t>
            </a:r>
            <a:endParaRPr lang="en-US" sz="1200" dirty="0"/>
          </a:p>
          <a:p>
            <a:pPr marL="0" indent="0">
              <a:buNone/>
            </a:pPr>
            <a:endParaRPr lang="en-US" sz="1200" b="1" smtClean="0"/>
          </a:p>
          <a:p>
            <a:pPr marL="0" indent="0">
              <a:buNone/>
            </a:pPr>
            <a:r>
              <a:rPr lang="en-US" sz="1200" b="1" smtClean="0"/>
              <a:t>Modifications </a:t>
            </a:r>
            <a:r>
              <a:rPr lang="en-US" sz="1200" b="1" dirty="0"/>
              <a:t>to extend number of stations</a:t>
            </a:r>
          </a:p>
          <a:p>
            <a:pPr marL="0" indent="0">
              <a:buNone/>
            </a:pPr>
            <a:r>
              <a:rPr lang="en-US" sz="1200" dirty="0"/>
              <a:t>Students </a:t>
            </a:r>
            <a:r>
              <a:rPr lang="en-US" sz="1200" dirty="0" smtClean="0"/>
              <a:t>use </a:t>
            </a:r>
            <a:r>
              <a:rPr lang="en-US" sz="1200" dirty="0"/>
              <a:t>1 tube of algae beads </a:t>
            </a:r>
            <a:r>
              <a:rPr lang="en-US" sz="1200" dirty="0" smtClean="0"/>
              <a:t>to observe both processes in s</a:t>
            </a:r>
            <a:r>
              <a:rPr lang="en-US" sz="1200" dirty="0"/>
              <a:t>equence rather than in </a:t>
            </a:r>
            <a:r>
              <a:rPr lang="en-US" sz="1200" dirty="0" smtClean="0"/>
              <a:t>parallel.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/>
              <a:t>Ordering Information</a:t>
            </a:r>
          </a:p>
          <a:p>
            <a:pPr marL="287338" indent="-287338"/>
            <a:r>
              <a:rPr lang="en-US" sz="1200" dirty="0"/>
              <a:t>12005534EDU	</a:t>
            </a:r>
            <a:r>
              <a:rPr lang="en-US" sz="1200" dirty="0" smtClean="0">
                <a:hlinkClick r:id="rId3"/>
              </a:rPr>
              <a:t>Photosynthesis and Cellular Respiration Kit for General Biology</a:t>
            </a:r>
            <a:endParaRPr lang="en-US" sz="1200" dirty="0" smtClean="0"/>
          </a:p>
          <a:p>
            <a:pPr marL="287338" indent="-287338"/>
            <a:r>
              <a:rPr lang="pt-BR" sz="1200" dirty="0" smtClean="0"/>
              <a:t>1660475EDU 	</a:t>
            </a:r>
            <a:r>
              <a:rPr lang="pt-BR" sz="1200" dirty="0" smtClean="0">
                <a:hlinkClick r:id="rId4"/>
              </a:rPr>
              <a:t>15 </a:t>
            </a:r>
            <a:r>
              <a:rPr lang="pt-BR" sz="1200" dirty="0">
                <a:hlinkClick r:id="rId4"/>
              </a:rPr>
              <a:t>ml Conical centrifuge tubes (50)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046602" y="8803659"/>
            <a:ext cx="591094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i="1" dirty="0" smtClean="0"/>
              <a:t>To see our solutions for other kits…</a:t>
            </a:r>
          </a:p>
          <a:p>
            <a:r>
              <a:rPr lang="en-US" sz="1400" b="1" i="1" dirty="0" smtClean="0"/>
              <a:t>Download the guide </a:t>
            </a:r>
            <a:r>
              <a:rPr lang="en-US" sz="1400" b="1" i="1" dirty="0" smtClean="0">
                <a:solidFill>
                  <a:schemeClr val="accent2"/>
                </a:solidFill>
                <a:hlinkClick r:id="rId5"/>
              </a:rPr>
              <a:t>Solutions for Socially-Distanced Classrooms</a:t>
            </a:r>
            <a:endParaRPr lang="en-US" sz="14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12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xmlns="" id="{C6A5A863-5552-487D-8E8E-F6FDAD78935F}"/>
              </a:ext>
            </a:extLst>
          </p:cNvPr>
          <p:cNvSpPr txBox="1">
            <a:spLocks/>
          </p:cNvSpPr>
          <p:nvPr/>
        </p:nvSpPr>
        <p:spPr>
          <a:xfrm>
            <a:off x="457200" y="457201"/>
            <a:ext cx="6857999" cy="110578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Photosynthesis and Cellular Respiration Kit for General Biology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Modified Teacher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Preparation Guide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Classroom Use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5BE598AB-E356-47BA-9940-4C16EF249358}"/>
              </a:ext>
            </a:extLst>
          </p:cNvPr>
          <p:cNvSpPr txBox="1">
            <a:spLocks/>
          </p:cNvSpPr>
          <p:nvPr/>
        </p:nvSpPr>
        <p:spPr>
          <a:xfrm>
            <a:off x="457200" y="1818167"/>
            <a:ext cx="4437246" cy="78782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58293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453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678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7763" indent="-14446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Wingdings" panose="05000000000000000000" pitchFamily="2" charset="2"/>
              <a:buChar char="ü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3058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4523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85988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7453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Download the </a:t>
            </a:r>
            <a:r>
              <a:rPr lang="en-US" sz="1200" dirty="0">
                <a:hlinkClick r:id="rId2"/>
              </a:rPr>
              <a:t>Photosynthesis and Cellular Respiration Kit for General Biology Manual</a:t>
            </a:r>
            <a:r>
              <a:rPr lang="en-US" sz="1200" dirty="0"/>
              <a:t>. Follow the teacher prep instructions on pages 14-28 with </a:t>
            </a:r>
            <a:r>
              <a:rPr lang="en-US" sz="1200" dirty="0" smtClean="0"/>
              <a:t>the modifications </a:t>
            </a:r>
            <a:r>
              <a:rPr lang="en-US" sz="1200" dirty="0"/>
              <a:t>noted below.</a:t>
            </a:r>
          </a:p>
          <a:p>
            <a:pPr marL="0" indent="0">
              <a:buNone/>
            </a:pPr>
            <a:r>
              <a:rPr lang="en-US" sz="1200" b="1" dirty="0"/>
              <a:t>Prep (pg. 14-18)</a:t>
            </a:r>
          </a:p>
          <a:p>
            <a:pPr marL="0" indent="0">
              <a:buNone/>
            </a:pPr>
            <a:r>
              <a:rPr lang="en-US" sz="1200" dirty="0"/>
              <a:t>Prep as directed, making 1 workstation per student. </a:t>
            </a:r>
          </a:p>
          <a:p>
            <a:pPr marL="0" indent="0">
              <a:buNone/>
            </a:pPr>
            <a:r>
              <a:rPr lang="en-US" sz="1200" b="1" dirty="0"/>
              <a:t>Lesson 1 Workstations (pg. 19) </a:t>
            </a:r>
          </a:p>
          <a:p>
            <a:pPr marL="0" indent="0">
              <a:buNone/>
            </a:pPr>
            <a:r>
              <a:rPr lang="en-US" sz="1200" dirty="0"/>
              <a:t>Instead of splitting the students into groups of 4, make one workstation per student. </a:t>
            </a:r>
          </a:p>
          <a:p>
            <a:pPr marL="0" indent="0">
              <a:buNone/>
            </a:pPr>
            <a:r>
              <a:rPr lang="en-US" sz="1200" b="1" dirty="0"/>
              <a:t>Lesson 2 Workstations (pg. 25-26)</a:t>
            </a:r>
          </a:p>
          <a:p>
            <a:pPr marL="0" indent="0">
              <a:buNone/>
            </a:pPr>
            <a:r>
              <a:rPr lang="en-US" sz="1200" dirty="0"/>
              <a:t>Set up a teacher demo station as directed in manual. Demo the supplies for students.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 smtClean="0"/>
              <a:t>Lesson </a:t>
            </a:r>
            <a:r>
              <a:rPr lang="en-US" sz="1200" b="1" dirty="0"/>
              <a:t>3 Workstations (pg. 27-28)</a:t>
            </a:r>
          </a:p>
          <a:p>
            <a:pPr marL="0" indent="0">
              <a:buNone/>
            </a:pPr>
            <a:r>
              <a:rPr lang="en-US" sz="1200" b="1" dirty="0"/>
              <a:t>Lesson 3 Workstations (pg. 27-28)</a:t>
            </a:r>
          </a:p>
          <a:p>
            <a:r>
              <a:rPr lang="en-US" sz="1200" dirty="0"/>
              <a:t>15 indicator color guides are included in the kit. Make additional color copies or provide students with digital </a:t>
            </a:r>
            <a:r>
              <a:rPr lang="en-US" sz="1200" dirty="0" smtClean="0"/>
              <a:t>versions.</a:t>
            </a:r>
          </a:p>
          <a:p>
            <a:r>
              <a:rPr lang="en-US" sz="1200" dirty="0" smtClean="0"/>
              <a:t>Give </a:t>
            </a:r>
            <a:r>
              <a:rPr lang="en-US" sz="1200" dirty="0"/>
              <a:t>each student a small cup or beaker with distilled water to rinse their disposable pipet between uses.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  <a:p>
            <a:pPr marL="233045" lvl="1" indent="0">
              <a:buFont typeface="Arial" panose="020B0604020202020204" pitchFamily="34" charset="0"/>
              <a:buNone/>
            </a:pPr>
            <a:endParaRPr lang="en-US" dirty="0"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DA8AEBBA-93BC-48D0-AB5D-1C8D94BBA92B}"/>
              </a:ext>
            </a:extLst>
          </p:cNvPr>
          <p:cNvSpPr txBox="1">
            <a:spLocks/>
          </p:cNvSpPr>
          <p:nvPr/>
        </p:nvSpPr>
        <p:spPr>
          <a:xfrm>
            <a:off x="5250581" y="1818166"/>
            <a:ext cx="2406316" cy="74782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58293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453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678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7763" indent="-14446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Wingdings" panose="05000000000000000000" pitchFamily="2" charset="2"/>
              <a:buChar char="ü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3058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4523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85988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7453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" indent="0">
              <a:buNone/>
            </a:pPr>
            <a:r>
              <a:rPr lang="en-US" sz="1400" b="1" dirty="0"/>
              <a:t>Lab space:</a:t>
            </a:r>
            <a:r>
              <a:rPr lang="en-US" sz="1400" dirty="0"/>
              <a:t> classroom</a:t>
            </a:r>
            <a:endParaRPr lang="en-US" sz="1400" dirty="0">
              <a:cs typeface="Arial"/>
            </a:endParaRPr>
          </a:p>
          <a:p>
            <a:pPr marL="9525" indent="0">
              <a:buNone/>
            </a:pPr>
            <a:endParaRPr lang="en-US" sz="1400" b="1" dirty="0" smtClean="0"/>
          </a:p>
          <a:p>
            <a:pPr marL="9525" indent="0">
              <a:buNone/>
            </a:pPr>
            <a:r>
              <a:rPr lang="en-US" sz="1400" b="1" dirty="0" smtClean="0"/>
              <a:t>Number </a:t>
            </a:r>
            <a:r>
              <a:rPr lang="en-US" sz="1400" b="1" dirty="0"/>
              <a:t>of workstations: </a:t>
            </a:r>
            <a:r>
              <a:rPr lang="en-US" sz="1400" dirty="0"/>
              <a:t>28</a:t>
            </a:r>
          </a:p>
          <a:p>
            <a:pPr marL="9525" indent="0">
              <a:buNone/>
            </a:pPr>
            <a:endParaRPr lang="en-US" b="1" dirty="0"/>
          </a:p>
          <a:p>
            <a:pPr marL="9525" indent="0">
              <a:buNone/>
            </a:pPr>
            <a:endParaRPr lang="en-US" b="1" dirty="0"/>
          </a:p>
          <a:p>
            <a:pPr marL="9525" indent="0">
              <a:buNone/>
            </a:pPr>
            <a:r>
              <a:rPr lang="en-US" sz="1400" b="1" dirty="0" smtClean="0"/>
              <a:t>Additional Materials Required</a:t>
            </a:r>
            <a:endParaRPr lang="en-US" sz="1400" b="1" dirty="0">
              <a:cs typeface="Arial"/>
            </a:endParaRPr>
          </a:p>
          <a:p>
            <a:pPr marL="295275"/>
            <a:r>
              <a:rPr lang="en-US" sz="1200" b="1" dirty="0">
                <a:cs typeface="Arial"/>
              </a:rPr>
              <a:t>3</a:t>
            </a:r>
            <a:r>
              <a:rPr lang="en-US" sz="1200" dirty="0">
                <a:cs typeface="Arial"/>
              </a:rPr>
              <a:t> </a:t>
            </a:r>
            <a:r>
              <a:rPr lang="en-US" sz="1200" dirty="0" smtClean="0">
                <a:cs typeface="Arial"/>
              </a:rPr>
              <a:t>Small </a:t>
            </a:r>
            <a:r>
              <a:rPr lang="en-US" sz="1200" dirty="0">
                <a:cs typeface="Arial"/>
              </a:rPr>
              <a:t>disposable cups or beakers</a:t>
            </a:r>
          </a:p>
          <a:p>
            <a:pPr marL="295275"/>
            <a:r>
              <a:rPr lang="en-US" sz="1200" dirty="0">
                <a:cs typeface="Arial"/>
              </a:rPr>
              <a:t>L</a:t>
            </a:r>
            <a:r>
              <a:rPr lang="en-US" sz="1200" dirty="0" smtClean="0">
                <a:cs typeface="Arial"/>
              </a:rPr>
              <a:t>amp </a:t>
            </a:r>
            <a:r>
              <a:rPr lang="en-US" sz="1200" dirty="0">
                <a:cs typeface="Arial"/>
              </a:rPr>
              <a:t>or flashlight (students can share or use their cell phone flashlights) </a:t>
            </a:r>
          </a:p>
          <a:p>
            <a:pPr marL="295275"/>
            <a:r>
              <a:rPr lang="en-US" sz="1200" b="1" dirty="0">
                <a:cs typeface="Arial"/>
              </a:rPr>
              <a:t>1</a:t>
            </a:r>
            <a:r>
              <a:rPr lang="en-US" sz="1200" dirty="0">
                <a:cs typeface="Arial"/>
              </a:rPr>
              <a:t> indicator guide – can be color copied or provided </a:t>
            </a:r>
            <a:r>
              <a:rPr lang="en-US" sz="1200" dirty="0" smtClean="0">
                <a:cs typeface="Arial"/>
              </a:rPr>
              <a:t>digitally</a:t>
            </a:r>
          </a:p>
          <a:p>
            <a:pPr marL="295275"/>
            <a:r>
              <a:rPr lang="en-US" sz="1200" b="1" dirty="0">
                <a:cs typeface="Arial"/>
              </a:rPr>
              <a:t>1</a:t>
            </a:r>
            <a:r>
              <a:rPr lang="en-US" sz="1200" dirty="0">
                <a:cs typeface="Arial"/>
              </a:rPr>
              <a:t> </a:t>
            </a:r>
            <a:r>
              <a:rPr lang="en-US" sz="1200" dirty="0" smtClean="0">
                <a:cs typeface="Arial"/>
              </a:rPr>
              <a:t>permanent marker</a:t>
            </a:r>
            <a:endParaRPr lang="en-US" sz="1200" dirty="0">
              <a:cs typeface="Arial"/>
            </a:endParaRPr>
          </a:p>
          <a:p>
            <a:pPr marL="295275"/>
            <a:r>
              <a:rPr lang="en-US" sz="1200" dirty="0">
                <a:cs typeface="Arial"/>
              </a:rPr>
              <a:t>Optional: </a:t>
            </a:r>
            <a:r>
              <a:rPr lang="en-US" sz="1200" b="1" dirty="0">
                <a:cs typeface="Arial"/>
              </a:rPr>
              <a:t>1</a:t>
            </a:r>
            <a:r>
              <a:rPr lang="en-US" sz="1200" dirty="0">
                <a:cs typeface="Arial"/>
              </a:rPr>
              <a:t> straw – can also use disposable pipets with bulb cut</a:t>
            </a:r>
          </a:p>
          <a:p>
            <a:pPr marL="9525" indent="0">
              <a:buNone/>
            </a:pPr>
            <a:endParaRPr lang="en-US" sz="14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47E3C685-44E8-49DA-A271-C9B0554EEFD7}"/>
              </a:ext>
            </a:extLst>
          </p:cNvPr>
          <p:cNvCxnSpPr>
            <a:cxnSpLocks/>
          </p:cNvCxnSpPr>
          <p:nvPr/>
        </p:nvCxnSpPr>
        <p:spPr>
          <a:xfrm>
            <a:off x="5101389" y="1818166"/>
            <a:ext cx="57752" cy="756646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C26A543-414A-41E9-BDCD-B8C7206055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0027" y="8074546"/>
            <a:ext cx="1117420" cy="30556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E13EE97-26D0-4F17-975E-3438286B9DA5}"/>
              </a:ext>
            </a:extLst>
          </p:cNvPr>
          <p:cNvSpPr txBox="1"/>
          <p:nvPr/>
        </p:nvSpPr>
        <p:spPr>
          <a:xfrm>
            <a:off x="508950" y="7101177"/>
            <a:ext cx="1277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2</a:t>
            </a:r>
            <a:r>
              <a:rPr lang="en-US" sz="1100" dirty="0"/>
              <a:t> PCR tubes with 3 algae beads, filled with CO</a:t>
            </a:r>
            <a:r>
              <a:rPr lang="en-US" sz="1100" baseline="-25000" dirty="0"/>
              <a:t>2 </a:t>
            </a:r>
            <a:r>
              <a:rPr lang="en-US" sz="1100" dirty="0" smtClean="0"/>
              <a:t>indicator</a:t>
            </a:r>
            <a:endParaRPr lang="en-US" sz="11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726ADEF-21FA-4C5A-A911-A8B6EEFEB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287" y="6538272"/>
            <a:ext cx="285036" cy="5429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19C7502-0CF0-44AC-BACA-5E0F6FFA41B5}"/>
              </a:ext>
            </a:extLst>
          </p:cNvPr>
          <p:cNvSpPr txBox="1"/>
          <p:nvPr/>
        </p:nvSpPr>
        <p:spPr>
          <a:xfrm>
            <a:off x="2515685" y="8750841"/>
            <a:ext cx="14572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1 </a:t>
            </a:r>
            <a:r>
              <a:rPr lang="en-US" sz="1100" dirty="0"/>
              <a:t>indicator color guide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(</a:t>
            </a:r>
            <a:r>
              <a:rPr lang="en-US" sz="1100" dirty="0"/>
              <a:t>paper or digital)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AFA7E13-3EB3-4C19-9804-BB7ED35489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091" y="6527770"/>
            <a:ext cx="285036" cy="542925"/>
          </a:xfrm>
          <a:prstGeom prst="rect">
            <a:avLst/>
          </a:prstGeom>
        </p:spPr>
      </p:pic>
      <p:pic>
        <p:nvPicPr>
          <p:cNvPr id="15" name="Picture 14" descr="A close up of a card&#10;&#10;Description automatically generated">
            <a:extLst>
              <a:ext uri="{FF2B5EF4-FFF2-40B4-BE49-F238E27FC236}">
                <a16:creationId xmlns:a16="http://schemas.microsoft.com/office/drawing/2014/main" xmlns="" id="{140EA1C7-8802-4BF3-9F4E-51461B424C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223" y="8030627"/>
            <a:ext cx="729362" cy="4779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FE1455F-2478-4E18-9211-71B6F62B3BA7}"/>
              </a:ext>
            </a:extLst>
          </p:cNvPr>
          <p:cNvSpPr txBox="1"/>
          <p:nvPr/>
        </p:nvSpPr>
        <p:spPr>
          <a:xfrm>
            <a:off x="1467859" y="8735307"/>
            <a:ext cx="13643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1 </a:t>
            </a:r>
            <a:r>
              <a:rPr lang="en-US" sz="1100" dirty="0"/>
              <a:t>piece of aluminum foil (about 3”x3</a:t>
            </a:r>
            <a:r>
              <a:rPr lang="en-US" sz="1100" dirty="0" smtClean="0"/>
              <a:t>”)</a:t>
            </a:r>
            <a:endParaRPr lang="en-US" sz="11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DB2E457-CEDA-480A-8D96-96FD0AEE27EC}"/>
              </a:ext>
            </a:extLst>
          </p:cNvPr>
          <p:cNvSpPr txBox="1"/>
          <p:nvPr/>
        </p:nvSpPr>
        <p:spPr>
          <a:xfrm>
            <a:off x="1706985" y="7163750"/>
            <a:ext cx="954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/>
              <a:t>2</a:t>
            </a:r>
            <a:r>
              <a:rPr lang="en-US" sz="1100"/>
              <a:t> empty PCR tubes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AD9B18C1-ACA7-494F-93F6-F47069B0D8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3029658">
            <a:off x="3988568" y="6483791"/>
            <a:ext cx="698829" cy="59026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FAAC3D07-3E96-4BE6-9B36-EBFE433648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1491" y="6527770"/>
            <a:ext cx="328537" cy="58896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3491C4E6-BD22-40E8-B135-E993DAA3E4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90237" y="6536325"/>
            <a:ext cx="328537" cy="58896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4309D1E-02BA-4798-A24E-F8B55DA9ADFA}"/>
              </a:ext>
            </a:extLst>
          </p:cNvPr>
          <p:cNvSpPr txBox="1"/>
          <p:nvPr/>
        </p:nvSpPr>
        <p:spPr>
          <a:xfrm>
            <a:off x="3940310" y="7228810"/>
            <a:ext cx="10306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/>
              <a:t>1</a:t>
            </a:r>
            <a:r>
              <a:rPr lang="en-US" sz="1100"/>
              <a:t> disposable pipet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F9682CE-9D6F-42A1-BE48-19E85B3793D9}"/>
              </a:ext>
            </a:extLst>
          </p:cNvPr>
          <p:cNvSpPr txBox="1"/>
          <p:nvPr/>
        </p:nvSpPr>
        <p:spPr>
          <a:xfrm>
            <a:off x="2625010" y="7245122"/>
            <a:ext cx="12323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1 </a:t>
            </a:r>
            <a:r>
              <a:rPr lang="en-US" sz="1100" dirty="0"/>
              <a:t>small cup with 5 ml CO</a:t>
            </a:r>
            <a:r>
              <a:rPr lang="en-US" sz="1100" baseline="-25000" dirty="0"/>
              <a:t>2 </a:t>
            </a:r>
            <a:r>
              <a:rPr lang="en-US" sz="1100" dirty="0" smtClean="0"/>
              <a:t>indicator</a:t>
            </a:r>
            <a:endParaRPr lang="en-US" sz="1100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8277E4B3-5120-4DF2-BD02-CB685AA12D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759" y="7997324"/>
            <a:ext cx="476950" cy="62114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3DB80B8-CEE0-4540-809B-EB5F7FFEB9E4}"/>
              </a:ext>
            </a:extLst>
          </p:cNvPr>
          <p:cNvSpPr txBox="1"/>
          <p:nvPr/>
        </p:nvSpPr>
        <p:spPr>
          <a:xfrm>
            <a:off x="466183" y="8746058"/>
            <a:ext cx="10306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/>
              <a:t>1</a:t>
            </a:r>
            <a:r>
              <a:rPr lang="en-US" sz="1100"/>
              <a:t> cup or beaker with distilled water</a:t>
            </a:r>
          </a:p>
        </p:txBody>
      </p:sp>
      <p:pic>
        <p:nvPicPr>
          <p:cNvPr id="26" name="Picture 3">
            <a:hlinkClick r:id="rId9" tooltip="Marker. Click for details"/>
            <a:extLst>
              <a:ext uri="{FF2B5EF4-FFF2-40B4-BE49-F238E27FC236}">
                <a16:creationId xmlns:a16="http://schemas.microsoft.com/office/drawing/2014/main" xmlns="" id="{F6D64E56-69D5-4D46-8B91-B08515E93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786" y="7943537"/>
            <a:ext cx="598840" cy="59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6AF26C7-ECBB-4690-B5ED-EB0AD13ACECB}"/>
              </a:ext>
            </a:extLst>
          </p:cNvPr>
          <p:cNvSpPr txBox="1"/>
          <p:nvPr/>
        </p:nvSpPr>
        <p:spPr>
          <a:xfrm>
            <a:off x="3736994" y="8762549"/>
            <a:ext cx="1457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/>
              <a:t>1 </a:t>
            </a:r>
            <a:r>
              <a:rPr lang="en-US" sz="1100"/>
              <a:t>marking pen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98A80C0-2C10-44CA-AA34-4A1E31E661C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97850" y="6527770"/>
            <a:ext cx="541551" cy="57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68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xmlns="" id="{C6A5A863-5552-487D-8E8E-F6FDAD78935F}"/>
              </a:ext>
            </a:extLst>
          </p:cNvPr>
          <p:cNvSpPr txBox="1">
            <a:spLocks/>
          </p:cNvSpPr>
          <p:nvPr/>
        </p:nvSpPr>
        <p:spPr>
          <a:xfrm>
            <a:off x="457200" y="457201"/>
            <a:ext cx="6857999" cy="110578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Photosynthesis and Cellular Respiration Kit for </a:t>
            </a:r>
            <a:r>
              <a:rPr lang="en-US" sz="2400" b="1" dirty="0" smtClean="0"/>
              <a:t>General Biology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Modified Teacher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Preparation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Guide – At-Home Use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5BE598AB-E356-47BA-9940-4C16EF249358}"/>
              </a:ext>
            </a:extLst>
          </p:cNvPr>
          <p:cNvSpPr txBox="1">
            <a:spLocks/>
          </p:cNvSpPr>
          <p:nvPr/>
        </p:nvSpPr>
        <p:spPr>
          <a:xfrm>
            <a:off x="457200" y="1818167"/>
            <a:ext cx="4437246" cy="78782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58293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453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678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7763" indent="-14446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Wingdings" panose="05000000000000000000" pitchFamily="2" charset="2"/>
              <a:buChar char="ü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3058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4523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85988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7453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Download </a:t>
            </a:r>
            <a:r>
              <a:rPr lang="en-US" sz="1200" dirty="0"/>
              <a:t>the </a:t>
            </a:r>
            <a:r>
              <a:rPr lang="en-US" sz="1200" dirty="0">
                <a:hlinkClick r:id="rId3"/>
              </a:rPr>
              <a:t>Photosynthesis and Cellular Respiration Kit for General Biology </a:t>
            </a:r>
            <a:r>
              <a:rPr lang="en-US" sz="1200" dirty="0" smtClean="0">
                <a:hlinkClick r:id="rId3"/>
              </a:rPr>
              <a:t>Manual</a:t>
            </a:r>
            <a:r>
              <a:rPr lang="en-US" sz="1200" dirty="0" smtClean="0"/>
              <a:t>. Follow </a:t>
            </a:r>
            <a:r>
              <a:rPr lang="en-US" sz="1200" dirty="0"/>
              <a:t>the teacher prep instructions on pages </a:t>
            </a:r>
            <a:r>
              <a:rPr lang="en-US" sz="1200" dirty="0" smtClean="0"/>
              <a:t>14-28 with </a:t>
            </a:r>
            <a:r>
              <a:rPr lang="en-US" sz="1200" dirty="0"/>
              <a:t>modifications noted below.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/>
              <a:t>Prep (pg. 14-18)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Prep as directed, making 1 workstation per student.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/>
              <a:t>Lesson 1 Workstations (pg. 19)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Instead of splitting the students into groups of 4, make one workstation per student.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/>
              <a:t>Lesson 2 Workstations (pg. 25-26)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Set up a teacher demo station as directed in manual. Demo the supplies for students.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/>
              <a:t>Lesson 3 Workstations (pg. 27-28)</a:t>
            </a:r>
          </a:p>
          <a:p>
            <a:r>
              <a:rPr lang="en-US" sz="1200" dirty="0"/>
              <a:t>15 indicator color guides are included in the kit. Make additional color copies or provide students with digital versions.</a:t>
            </a:r>
          </a:p>
          <a:p>
            <a:r>
              <a:rPr lang="en-US" sz="1200" dirty="0" smtClean="0"/>
              <a:t>Provide 10 </a:t>
            </a:r>
            <a:r>
              <a:rPr lang="en-US" sz="1200" dirty="0"/>
              <a:t>ml </a:t>
            </a:r>
            <a:r>
              <a:rPr lang="en-US" sz="1200" dirty="0" smtClean="0"/>
              <a:t>1x </a:t>
            </a:r>
            <a:r>
              <a:rPr lang="en-US" sz="1200" dirty="0"/>
              <a:t>CO</a:t>
            </a:r>
            <a:r>
              <a:rPr lang="en-US" sz="1200" baseline="-25000" dirty="0"/>
              <a:t>2</a:t>
            </a:r>
            <a:r>
              <a:rPr lang="en-US" sz="1200" dirty="0"/>
              <a:t> indicator solution </a:t>
            </a:r>
            <a:r>
              <a:rPr lang="en-US" sz="1200" dirty="0" smtClean="0"/>
              <a:t>in </a:t>
            </a:r>
            <a:r>
              <a:rPr lang="en-US" sz="1200" dirty="0"/>
              <a:t>a 15 ml tube for each student. They will use 5 ml for Lesson </a:t>
            </a:r>
            <a:r>
              <a:rPr lang="en-US" sz="1200" dirty="0" smtClean="0"/>
              <a:t>1 </a:t>
            </a:r>
            <a:r>
              <a:rPr lang="en-US" sz="1200" dirty="0"/>
              <a:t>and 5 ml in Lesson 3.</a:t>
            </a:r>
          </a:p>
          <a:p>
            <a:r>
              <a:rPr lang="en-US" sz="1200" dirty="0"/>
              <a:t>Fill another 15 ml tube with distilled water for each student. They can use this water for rinsing their pipet between uses.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  <a:p>
            <a:pPr marL="0" indent="0">
              <a:buFont typeface="Arial" panose="020B0604020202020204" pitchFamily="34" charset="0"/>
              <a:buNone/>
            </a:pPr>
            <a:endParaRPr lang="en-US" i="1" dirty="0"/>
          </a:p>
          <a:p>
            <a:pPr marL="233045" lvl="1" indent="0">
              <a:buFont typeface="Arial" panose="020B0604020202020204" pitchFamily="34" charset="0"/>
              <a:buNone/>
            </a:pPr>
            <a:endParaRPr lang="en-US" dirty="0">
              <a:cs typeface="Arial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DA8AEBBA-93BC-48D0-AB5D-1C8D94BBA92B}"/>
              </a:ext>
            </a:extLst>
          </p:cNvPr>
          <p:cNvSpPr txBox="1">
            <a:spLocks/>
          </p:cNvSpPr>
          <p:nvPr/>
        </p:nvSpPr>
        <p:spPr>
          <a:xfrm>
            <a:off x="4960571" y="1862282"/>
            <a:ext cx="2897647" cy="74782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58293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8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4453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Courier New" panose="02070309020205020404" pitchFamily="49" charset="0"/>
              <a:buChar char="o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6788" indent="-144463" algn="l" defTabSz="58293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7763" indent="-14446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Wingdings" panose="05000000000000000000" pitchFamily="2" charset="2"/>
              <a:buChar char="ü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3058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4523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85988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77453" indent="-145733" algn="l" defTabSz="582930" rtl="0" eaLnBrk="1" latinLnBrk="0" hangingPunct="1">
              <a:lnSpc>
                <a:spcPct val="90000"/>
              </a:lnSpc>
              <a:spcBef>
                <a:spcPts val="319"/>
              </a:spcBef>
              <a:buFont typeface="Arial" panose="020B0604020202020204" pitchFamily="34" charset="0"/>
              <a:buChar char="•"/>
              <a:defRPr sz="11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sz="1400" b="1" dirty="0"/>
              <a:t>Lab space: </a:t>
            </a:r>
            <a:r>
              <a:rPr lang="en-US" sz="1400" dirty="0"/>
              <a:t>at </a:t>
            </a:r>
            <a:r>
              <a:rPr lang="en-US" sz="1400" dirty="0" smtClean="0"/>
              <a:t>home</a:t>
            </a:r>
            <a:endParaRPr lang="en-US" sz="1400" dirty="0"/>
          </a:p>
          <a:p>
            <a:pPr marL="0" indent="0" fontAlgn="base">
              <a:buNone/>
            </a:pPr>
            <a:r>
              <a:rPr lang="en-US" sz="1400" b="1" dirty="0" smtClean="0"/>
              <a:t>Number of workstations:</a:t>
            </a:r>
            <a:r>
              <a:rPr lang="en-US" sz="1400" dirty="0"/>
              <a:t> </a:t>
            </a:r>
            <a:r>
              <a:rPr lang="en-US" sz="1400" dirty="0" smtClean="0"/>
              <a:t>28</a:t>
            </a:r>
            <a:endParaRPr lang="en-US" sz="1400" dirty="0"/>
          </a:p>
          <a:p>
            <a:pPr marL="9525" indent="0">
              <a:buNone/>
            </a:pPr>
            <a:endParaRPr lang="en-US" sz="1400" b="1" dirty="0" smtClean="0"/>
          </a:p>
          <a:p>
            <a:pPr marL="9525" indent="0">
              <a:buNone/>
            </a:pPr>
            <a:r>
              <a:rPr lang="en-US" sz="1400" b="1" dirty="0" smtClean="0"/>
              <a:t>Additional Materials </a:t>
            </a:r>
            <a:r>
              <a:rPr lang="en-US" sz="1400" b="1" dirty="0"/>
              <a:t>Required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 student)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​</a:t>
            </a:r>
            <a:endParaRPr lang="en-US" sz="1400" b="1" dirty="0" smtClean="0">
              <a:cs typeface="Arial"/>
            </a:endParaRPr>
          </a:p>
          <a:p>
            <a:pPr marL="9525" indent="0">
              <a:buNone/>
            </a:pPr>
            <a:r>
              <a:rPr lang="en-US" sz="1400" b="1" dirty="0" smtClean="0">
                <a:cs typeface="Arial"/>
              </a:rPr>
              <a:t>Provided </a:t>
            </a:r>
            <a:r>
              <a:rPr lang="en-US" sz="1400" b="1" dirty="0">
                <a:cs typeface="Arial"/>
              </a:rPr>
              <a:t>By Teacher</a:t>
            </a:r>
          </a:p>
          <a:p>
            <a:pPr marL="295275"/>
            <a:r>
              <a:rPr lang="en-US" sz="1200" b="1" dirty="0" smtClean="0">
                <a:cs typeface="Arial"/>
              </a:rPr>
              <a:t>2</a:t>
            </a:r>
            <a:r>
              <a:rPr lang="en-US" sz="1200" dirty="0" smtClean="0">
                <a:cs typeface="Arial"/>
              </a:rPr>
              <a:t> </a:t>
            </a:r>
            <a:r>
              <a:rPr lang="en-US" sz="1200" dirty="0">
                <a:cs typeface="Arial"/>
              </a:rPr>
              <a:t>15 ml </a:t>
            </a:r>
            <a:r>
              <a:rPr lang="en-US" sz="1200" dirty="0" smtClean="0">
                <a:cs typeface="Arial"/>
              </a:rPr>
              <a:t>tubes for CO</a:t>
            </a:r>
            <a:r>
              <a:rPr lang="en-US" sz="1200" baseline="-25000" dirty="0" smtClean="0">
                <a:cs typeface="Arial"/>
              </a:rPr>
              <a:t>2</a:t>
            </a:r>
            <a:r>
              <a:rPr lang="en-US" sz="1200" dirty="0" smtClean="0">
                <a:cs typeface="Arial"/>
              </a:rPr>
              <a:t> indicator solution (</a:t>
            </a:r>
            <a:r>
              <a:rPr lang="en-US" sz="1200" dirty="0" smtClean="0">
                <a:solidFill>
                  <a:prstClr val="black"/>
                </a:solidFill>
                <a:ea typeface="+mn-lt"/>
                <a:cs typeface="Arial"/>
              </a:rPr>
              <a:t>not </a:t>
            </a:r>
            <a:r>
              <a:rPr lang="en-US" sz="1200" dirty="0">
                <a:solidFill>
                  <a:prstClr val="black"/>
                </a:solidFill>
                <a:ea typeface="+mn-lt"/>
                <a:cs typeface="Arial"/>
              </a:rPr>
              <a:t>provided in </a:t>
            </a:r>
            <a:r>
              <a:rPr lang="en-US" sz="1200" dirty="0" smtClean="0">
                <a:solidFill>
                  <a:prstClr val="black"/>
                </a:solidFill>
                <a:ea typeface="+mn-lt"/>
                <a:cs typeface="Arial"/>
              </a:rPr>
              <a:t>kit, order 1660475EDU,qty 50</a:t>
            </a:r>
            <a:r>
              <a:rPr lang="en-US" sz="1200" dirty="0" smtClean="0">
                <a:cs typeface="Arial"/>
              </a:rPr>
              <a:t>)</a:t>
            </a:r>
            <a:endParaRPr lang="en-US" sz="1200" dirty="0">
              <a:cs typeface="Arial"/>
            </a:endParaRPr>
          </a:p>
          <a:p>
            <a:pPr marL="295275"/>
            <a:r>
              <a:rPr lang="en-US" sz="1200" b="1" dirty="0" smtClean="0">
                <a:cs typeface="Arial"/>
              </a:rPr>
              <a:t>1</a:t>
            </a:r>
            <a:r>
              <a:rPr lang="en-US" sz="1200" dirty="0" smtClean="0">
                <a:cs typeface="Arial"/>
              </a:rPr>
              <a:t> </a:t>
            </a:r>
            <a:r>
              <a:rPr lang="en-US" sz="1200" dirty="0">
                <a:cs typeface="Arial"/>
              </a:rPr>
              <a:t>indicator guide – can be color copied or provided </a:t>
            </a:r>
            <a:r>
              <a:rPr lang="en-US" sz="1200" dirty="0" smtClean="0">
                <a:cs typeface="Arial"/>
              </a:rPr>
              <a:t>digitally</a:t>
            </a:r>
          </a:p>
          <a:p>
            <a:pPr marL="295275"/>
            <a:r>
              <a:rPr lang="en-US" sz="1200" dirty="0" smtClean="0">
                <a:cs typeface="Arial"/>
              </a:rPr>
              <a:t>Optional: </a:t>
            </a:r>
            <a:r>
              <a:rPr lang="en-US" sz="1200" b="1" dirty="0" smtClean="0">
                <a:cs typeface="Arial"/>
              </a:rPr>
              <a:t>1</a:t>
            </a:r>
            <a:r>
              <a:rPr lang="en-US" sz="1200" dirty="0" smtClean="0">
                <a:cs typeface="Arial"/>
              </a:rPr>
              <a:t> </a:t>
            </a:r>
            <a:r>
              <a:rPr lang="en-US" sz="1200" dirty="0">
                <a:cs typeface="Arial"/>
              </a:rPr>
              <a:t>straw </a:t>
            </a:r>
            <a:r>
              <a:rPr lang="en-US" sz="1200" dirty="0" smtClean="0">
                <a:cs typeface="Arial"/>
              </a:rPr>
              <a:t>– </a:t>
            </a:r>
            <a:r>
              <a:rPr lang="en-US" sz="1200" dirty="0">
                <a:cs typeface="Arial"/>
              </a:rPr>
              <a:t>can also use disposable pipets with bulb </a:t>
            </a:r>
            <a:r>
              <a:rPr lang="en-US" sz="1200" dirty="0" smtClean="0">
                <a:cs typeface="Arial"/>
              </a:rPr>
              <a:t>cut</a:t>
            </a:r>
            <a:endParaRPr lang="en-US" sz="1200" dirty="0">
              <a:cs typeface="Arial"/>
            </a:endParaRPr>
          </a:p>
          <a:p>
            <a:pPr marL="9525" indent="0">
              <a:buNone/>
            </a:pPr>
            <a:endParaRPr lang="en-US" sz="1400" b="1" dirty="0" smtClean="0">
              <a:cs typeface="Arial"/>
            </a:endParaRPr>
          </a:p>
          <a:p>
            <a:pPr marL="9525" indent="0">
              <a:buNone/>
            </a:pPr>
            <a:r>
              <a:rPr lang="en-US" sz="1400" b="1" dirty="0" smtClean="0">
                <a:cs typeface="Arial"/>
              </a:rPr>
              <a:t>Provided </a:t>
            </a:r>
            <a:r>
              <a:rPr lang="en-US" sz="1400" b="1" dirty="0">
                <a:cs typeface="Arial"/>
              </a:rPr>
              <a:t>By Student</a:t>
            </a:r>
          </a:p>
          <a:p>
            <a:pPr marL="295275"/>
            <a:r>
              <a:rPr lang="en-US" sz="1200" b="1" dirty="0">
                <a:cs typeface="Arial"/>
              </a:rPr>
              <a:t>3</a:t>
            </a:r>
            <a:r>
              <a:rPr lang="en-US" sz="1200" dirty="0">
                <a:cs typeface="Arial"/>
              </a:rPr>
              <a:t> </a:t>
            </a:r>
            <a:r>
              <a:rPr lang="en-US" sz="1200" dirty="0" smtClean="0">
                <a:cs typeface="Arial"/>
              </a:rPr>
              <a:t>Small </a:t>
            </a:r>
            <a:r>
              <a:rPr lang="en-US" sz="1200" dirty="0">
                <a:cs typeface="Arial"/>
              </a:rPr>
              <a:t>cups</a:t>
            </a:r>
          </a:p>
          <a:p>
            <a:pPr marL="295275"/>
            <a:r>
              <a:rPr lang="en-US" sz="1200" dirty="0" smtClean="0">
                <a:cs typeface="Arial"/>
              </a:rPr>
              <a:t>Permanent </a:t>
            </a:r>
            <a:r>
              <a:rPr lang="en-US" sz="1200" dirty="0">
                <a:cs typeface="Arial"/>
              </a:rPr>
              <a:t>marker</a:t>
            </a:r>
          </a:p>
          <a:p>
            <a:pPr marL="295275"/>
            <a:r>
              <a:rPr lang="en-US" sz="1200" dirty="0" smtClean="0">
                <a:cs typeface="Arial"/>
              </a:rPr>
              <a:t>Lamp</a:t>
            </a:r>
            <a:r>
              <a:rPr lang="en-US" sz="1200" dirty="0">
                <a:cs typeface="Arial"/>
              </a:rPr>
              <a:t>, flashlight, or cell phone flashlight</a:t>
            </a:r>
          </a:p>
          <a:p>
            <a:pPr marL="9525" indent="0">
              <a:buNone/>
            </a:pPr>
            <a:endParaRPr lang="en-US" sz="1400" dirty="0">
              <a:cs typeface="Arial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47E3C685-44E8-49DA-A271-C9B0554EEFD7}"/>
              </a:ext>
            </a:extLst>
          </p:cNvPr>
          <p:cNvCxnSpPr>
            <a:cxnSpLocks/>
          </p:cNvCxnSpPr>
          <p:nvPr/>
        </p:nvCxnSpPr>
        <p:spPr>
          <a:xfrm flipH="1">
            <a:off x="4894446" y="1818166"/>
            <a:ext cx="40364" cy="752234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C26A543-414A-41E9-BDCD-B8C7206055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9733" y="8616840"/>
            <a:ext cx="1117420" cy="30556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E13EE97-26D0-4F17-975E-3438286B9DA5}"/>
              </a:ext>
            </a:extLst>
          </p:cNvPr>
          <p:cNvSpPr txBox="1"/>
          <p:nvPr/>
        </p:nvSpPr>
        <p:spPr>
          <a:xfrm>
            <a:off x="508951" y="7630568"/>
            <a:ext cx="11595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2</a:t>
            </a:r>
            <a:r>
              <a:rPr lang="en-US" sz="1100" dirty="0"/>
              <a:t> PCR tubes with 3 algae beads, filled </a:t>
            </a:r>
            <a:r>
              <a:rPr lang="en-US" sz="1100" dirty="0" smtClean="0"/>
              <a:t>with CO</a:t>
            </a:r>
            <a:r>
              <a:rPr lang="en-US" sz="1100" baseline="-25000" dirty="0" smtClean="0"/>
              <a:t>2</a:t>
            </a:r>
            <a:r>
              <a:rPr lang="en-US" sz="1100" dirty="0" smtClean="0"/>
              <a:t>  indicator</a:t>
            </a:r>
            <a:endParaRPr lang="en-US" sz="11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726ADEF-21FA-4C5A-A911-A8B6EEFEBB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3287" y="7067663"/>
            <a:ext cx="285036" cy="5429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19C7502-0CF0-44AC-BACA-5E0F6FFA41B5}"/>
              </a:ext>
            </a:extLst>
          </p:cNvPr>
          <p:cNvSpPr txBox="1"/>
          <p:nvPr/>
        </p:nvSpPr>
        <p:spPr>
          <a:xfrm>
            <a:off x="2661271" y="9275449"/>
            <a:ext cx="14572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1 </a:t>
            </a:r>
            <a:r>
              <a:rPr lang="en-US" sz="1100" dirty="0"/>
              <a:t>indicator color guide 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(</a:t>
            </a:r>
            <a:r>
              <a:rPr lang="en-US" sz="1100" dirty="0"/>
              <a:t>paper or digital)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AFA7E13-3EB3-4C19-9804-BB7ED35489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091" y="7057161"/>
            <a:ext cx="285036" cy="542925"/>
          </a:xfrm>
          <a:prstGeom prst="rect">
            <a:avLst/>
          </a:prstGeom>
        </p:spPr>
      </p:pic>
      <p:pic>
        <p:nvPicPr>
          <p:cNvPr id="15" name="Picture 14" descr="A close up of a card&#10;&#10;Description automatically generated">
            <a:extLst>
              <a:ext uri="{FF2B5EF4-FFF2-40B4-BE49-F238E27FC236}">
                <a16:creationId xmlns:a16="http://schemas.microsoft.com/office/drawing/2014/main" xmlns="" id="{140EA1C7-8802-4BF3-9F4E-51461B424C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223" y="8560018"/>
            <a:ext cx="729362" cy="4779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FE1455F-2478-4E18-9211-71B6F62B3BA7}"/>
              </a:ext>
            </a:extLst>
          </p:cNvPr>
          <p:cNvSpPr txBox="1"/>
          <p:nvPr/>
        </p:nvSpPr>
        <p:spPr>
          <a:xfrm>
            <a:off x="1535609" y="9263925"/>
            <a:ext cx="13643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1 </a:t>
            </a:r>
            <a:r>
              <a:rPr lang="en-US" sz="1100" dirty="0"/>
              <a:t>piece of aluminum foil (about 3”x3</a:t>
            </a:r>
            <a:r>
              <a:rPr lang="en-US" sz="1100" dirty="0" smtClean="0"/>
              <a:t>”)</a:t>
            </a:r>
            <a:endParaRPr lang="en-US" sz="11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DB2E457-CEDA-480A-8D96-96FD0AEE27EC}"/>
              </a:ext>
            </a:extLst>
          </p:cNvPr>
          <p:cNvSpPr txBox="1"/>
          <p:nvPr/>
        </p:nvSpPr>
        <p:spPr>
          <a:xfrm>
            <a:off x="1706985" y="7693141"/>
            <a:ext cx="954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/>
              <a:t>2</a:t>
            </a:r>
            <a:r>
              <a:rPr lang="en-US" sz="1100"/>
              <a:t> empty PCR tubes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AD9B18C1-ACA7-494F-93F6-F47069B0D8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3029658">
            <a:off x="408912" y="8779053"/>
            <a:ext cx="698829" cy="59026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FAAC3D07-3E96-4BE6-9B36-EBFE433648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1491" y="7057161"/>
            <a:ext cx="328537" cy="58896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3491C4E6-BD22-40E8-B135-E993DAA3E4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0237" y="7065716"/>
            <a:ext cx="328537" cy="58896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4309D1E-02BA-4798-A24E-F8B55DA9ADFA}"/>
              </a:ext>
            </a:extLst>
          </p:cNvPr>
          <p:cNvSpPr txBox="1"/>
          <p:nvPr/>
        </p:nvSpPr>
        <p:spPr>
          <a:xfrm>
            <a:off x="308332" y="9497073"/>
            <a:ext cx="10306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1</a:t>
            </a:r>
            <a:r>
              <a:rPr lang="en-US" sz="1100" dirty="0"/>
              <a:t> disposable pipet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F9682CE-9D6F-42A1-BE48-19E85B3793D9}"/>
              </a:ext>
            </a:extLst>
          </p:cNvPr>
          <p:cNvSpPr txBox="1"/>
          <p:nvPr/>
        </p:nvSpPr>
        <p:spPr>
          <a:xfrm>
            <a:off x="2559695" y="7774513"/>
            <a:ext cx="12323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1 </a:t>
            </a:r>
            <a:r>
              <a:rPr lang="en-US" sz="1100" dirty="0"/>
              <a:t>15 ml tube with 10 ml indicator solution</a:t>
            </a:r>
          </a:p>
        </p:txBody>
      </p:sp>
      <p:pic>
        <p:nvPicPr>
          <p:cNvPr id="26" name="Picture 3">
            <a:hlinkClick r:id="rId9" tooltip="Marker. Click for details"/>
            <a:extLst>
              <a:ext uri="{FF2B5EF4-FFF2-40B4-BE49-F238E27FC236}">
                <a16:creationId xmlns:a16="http://schemas.microsoft.com/office/drawing/2014/main" xmlns="" id="{F6D64E56-69D5-4D46-8B91-B08515E93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442" y="8470204"/>
            <a:ext cx="598840" cy="59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6AF26C7-ECBB-4690-B5ED-EB0AD13ACECB}"/>
              </a:ext>
            </a:extLst>
          </p:cNvPr>
          <p:cNvSpPr txBox="1"/>
          <p:nvPr/>
        </p:nvSpPr>
        <p:spPr>
          <a:xfrm>
            <a:off x="3851050" y="9295051"/>
            <a:ext cx="1457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/>
              <a:t>1 </a:t>
            </a:r>
            <a:r>
              <a:rPr lang="en-US" sz="1100"/>
              <a:t>marking pen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FCC38F1D-FAC0-4082-8449-2278E4F2643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82191" y="6892263"/>
            <a:ext cx="225190" cy="89372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5F9682CE-9D6F-42A1-BE48-19E85B3793D9}"/>
              </a:ext>
            </a:extLst>
          </p:cNvPr>
          <p:cNvSpPr txBox="1"/>
          <p:nvPr/>
        </p:nvSpPr>
        <p:spPr>
          <a:xfrm>
            <a:off x="3763667" y="7774513"/>
            <a:ext cx="123231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1 </a:t>
            </a:r>
            <a:r>
              <a:rPr lang="en-US" sz="1100" dirty="0"/>
              <a:t>15 ml tube </a:t>
            </a:r>
            <a:r>
              <a:rPr lang="en-US" sz="1100" dirty="0" smtClean="0"/>
              <a:t>with distilled water</a:t>
            </a:r>
            <a:endParaRPr lang="en-US" sz="1100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FCC38F1D-FAC0-4082-8449-2278E4F2643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86163" y="6892263"/>
            <a:ext cx="225190" cy="89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88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xplorer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1050" row="1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10A7500-CC6E-4558-91FC-CC195FDEAB6B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0928A61837C145BF3FA0327FA65846" ma:contentTypeVersion="7" ma:contentTypeDescription="Create a new document." ma:contentTypeScope="" ma:versionID="1e31496764969f3332a9313b2f83377c">
  <xsd:schema xmlns:xsd="http://www.w3.org/2001/XMLSchema" xmlns:xs="http://www.w3.org/2001/XMLSchema" xmlns:p="http://schemas.microsoft.com/office/2006/metadata/properties" xmlns:ns3="5abb2802-7c61-4e28-af84-651d01346f53" xmlns:ns4="958fa959-4a8d-48a1-a41c-4124d50358f4" targetNamespace="http://schemas.microsoft.com/office/2006/metadata/properties" ma:root="true" ma:fieldsID="87f3b946e51bbd64671e86203c226081" ns3:_="" ns4:_="">
    <xsd:import namespace="5abb2802-7c61-4e28-af84-651d01346f53"/>
    <xsd:import namespace="958fa959-4a8d-48a1-a41c-4124d50358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bb2802-7c61-4e28-af84-651d01346f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fa959-4a8d-48a1-a41c-4124d50358f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B68F12-62EF-4C1E-B987-C12369BA23E7}">
  <ds:schemaRefs>
    <ds:schemaRef ds:uri="958fa959-4a8d-48a1-a41c-4124d50358f4"/>
    <ds:schemaRef ds:uri="http://purl.org/dc/dcmitype/"/>
    <ds:schemaRef ds:uri="http://schemas.microsoft.com/office/infopath/2007/PartnerControls"/>
    <ds:schemaRef ds:uri="5abb2802-7c61-4e28-af84-651d01346f53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3A13E53-60DE-4648-A613-02AAC04DB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bb2802-7c61-4e28-af84-651d01346f53"/>
    <ds:schemaRef ds:uri="958fa959-4a8d-48a1-a41c-4124d50358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4B8890-CF77-41BD-9E7B-BBBD5A74D0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699</Words>
  <Application>Microsoft Office PowerPoint</Application>
  <PresentationFormat>Custom</PresentationFormat>
  <Paragraphs>97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Wingdings</vt:lpstr>
      <vt:lpstr>Office Theme</vt:lpstr>
      <vt:lpstr>Photosynthesis and Cellular Respiration Kit for General Biology Modifications for Socially-Distanced Classrooms</vt:lpstr>
      <vt:lpstr>PowerPoint Presentation</vt:lpstr>
      <vt:lpstr>PowerPoint Presentation</vt:lpstr>
    </vt:vector>
  </TitlesOfParts>
  <Company>Bio-Rad Laboratories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Page</dc:creator>
  <cp:lastModifiedBy>Yolanda Kowalewski</cp:lastModifiedBy>
  <cp:revision>18</cp:revision>
  <dcterms:created xsi:type="dcterms:W3CDTF">2020-07-17T16:46:54Z</dcterms:created>
  <dcterms:modified xsi:type="dcterms:W3CDTF">2020-09-04T19:16:18Z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0x010100400928A61837C145BF3FA0327FA65846</vt:lpwstr>
  </property>
</Properties>
</file>